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57" r:id="rId4"/>
    <p:sldId id="259" r:id="rId5"/>
    <p:sldId id="269" r:id="rId6"/>
    <p:sldId id="260" r:id="rId7"/>
    <p:sldId id="258" r:id="rId8"/>
    <p:sldId id="266" r:id="rId9"/>
    <p:sldId id="263" r:id="rId10"/>
    <p:sldId id="265" r:id="rId11"/>
    <p:sldId id="270" r:id="rId12"/>
    <p:sldId id="264" r:id="rId13"/>
    <p:sldId id="267" r:id="rId14"/>
    <p:sldId id="275" r:id="rId15"/>
    <p:sldId id="274" r:id="rId16"/>
    <p:sldId id="276" r:id="rId17"/>
    <p:sldId id="271" r:id="rId18"/>
    <p:sldId id="279" r:id="rId19"/>
    <p:sldId id="272" r:id="rId20"/>
    <p:sldId id="277" r:id="rId21"/>
    <p:sldId id="273" r:id="rId22"/>
    <p:sldId id="268" r:id="rId23"/>
    <p:sldId id="262" r:id="rId24"/>
    <p:sldId id="278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9900"/>
    <a:srgbClr val="CC0066"/>
    <a:srgbClr val="0000FF"/>
    <a:srgbClr val="000099"/>
    <a:srgbClr val="2A5A06"/>
    <a:srgbClr val="800000"/>
    <a:srgbClr val="FF0066"/>
    <a:srgbClr val="FF9900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5195" y="4650640"/>
            <a:ext cx="7329840" cy="859205"/>
          </a:xfrm>
          <a:effectLst/>
        </p:spPr>
        <p:txBody>
          <a:bodyPr>
            <a:normAutofit/>
          </a:bodyPr>
          <a:lstStyle>
            <a:lvl1pPr algn="l">
              <a:defRPr sz="3600">
                <a:solidFill>
                  <a:srgbClr val="2A5A0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5195" y="5566870"/>
            <a:ext cx="7329840" cy="45811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7ABC3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443835"/>
            <a:ext cx="8229600" cy="45811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2A5A0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2054655"/>
            <a:ext cx="8229600" cy="3918803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014" y="374900"/>
            <a:ext cx="6558080" cy="76352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7ABC3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6015" y="1291130"/>
            <a:ext cx="6558080" cy="4275740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3014"/>
            <a:ext cx="8229600" cy="58462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291130"/>
            <a:ext cx="8229600" cy="53218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965" y="1882907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ABC3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65" y="2512770"/>
            <a:ext cx="4040188" cy="3035058"/>
          </a:xfrm>
        </p:spPr>
        <p:txBody>
          <a:bodyPr/>
          <a:lstStyle>
            <a:lvl1pPr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6790" y="1882907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ABC3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6790" y="2512770"/>
            <a:ext cx="4041775" cy="3035058"/>
          </a:xfrm>
        </p:spPr>
        <p:txBody>
          <a:bodyPr/>
          <a:lstStyle>
            <a:lvl1pPr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12/6/2016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2.png"/><Relationship Id="rId2" Type="http://schemas.openxmlformats.org/officeDocument/2006/relationships/hyperlink" Target="https://3.bp.blogspot.com/-cLyNPqyxBmU/V6DFpUprh3I/AAAAAAAACC0/n9dNV5-tZGI1Adm7-_v_9B8bSkU6j6hswCLcB/s1600/IMG_20160802_154836.jpg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1.bp.blogspot.com/-tGY6vUfjqdc/V6DFmQ-QnKI/AAAAAAAACCk/Mj95N6mi0O0KNQOxUbyYfHpaM9Xub56HgCLcB/s1600/IMG_20160802_154725.jpg" TargetMode="External"/><Relationship Id="rId5" Type="http://schemas.openxmlformats.org/officeDocument/2006/relationships/image" Target="../media/image41.jpeg"/><Relationship Id="rId4" Type="http://schemas.openxmlformats.org/officeDocument/2006/relationships/hyperlink" Target="https://3.bp.blogspot.com/-sUb9MaOO7yc/V6DFnkOkSmI/AAAAAAAACCs/RErz2i9jKDcn78F1Q8zg8D4n2R3H8fqKgCLcB/s1600/IMG_20160802_154804.jp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gif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gif"/><Relationship Id="rId4" Type="http://schemas.openxmlformats.org/officeDocument/2006/relationships/image" Target="../media/image5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gif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gif"/><Relationship Id="rId3" Type="http://schemas.openxmlformats.org/officeDocument/2006/relationships/image" Target="../media/image20.gif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Relationship Id="rId1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Relationship Id="rId9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funeral-spb.narod.ru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infourok.ru/go.html?href=http://ru.wikipedia.org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03647" y="116632"/>
            <a:ext cx="729138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 smtClean="0">
                <a:ln w="19050">
                  <a:solidFill>
                    <a:srgbClr val="00CC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Республиканский конкурс, посвящённый 250-летию   Н. М. Карамзина (мероприятие для детей для дошкольного возраста)</a:t>
            </a:r>
            <a:endParaRPr lang="ru-RU" sz="2800" b="1" dirty="0">
              <a:ln w="19050">
                <a:solidFill>
                  <a:srgbClr val="00CC00"/>
                </a:solidFill>
                <a:prstDash val="solid"/>
              </a:ln>
              <a:solidFill>
                <a:srgbClr val="0070C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  <a:cs typeface="Arial" charset="0"/>
            </a:endParaRPr>
          </a:p>
        </p:txBody>
      </p:sp>
      <p:pic>
        <p:nvPicPr>
          <p:cNvPr id="7" name="Picture 2" descr="http://kultura32.ru/images/news/2016/apr/8_karamzin/image1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94" y="1855904"/>
            <a:ext cx="2745996" cy="366132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55776" y="2762890"/>
            <a:ext cx="62754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 smtClean="0">
                <a:ln>
                  <a:solidFill>
                    <a:srgbClr val="C00000"/>
                  </a:solidFill>
                </a:ln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«Н. М. Карамзин – детям»</a:t>
            </a:r>
            <a:endParaRPr lang="ru-RU" sz="4000" b="1" i="1" dirty="0">
              <a:ln>
                <a:solidFill>
                  <a:srgbClr val="C00000"/>
                </a:solidFill>
              </a:ln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19054" y="5517232"/>
            <a:ext cx="51219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Подготовила воспитатель: Демидова Р.А.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г</a:t>
            </a:r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. Сосногорск  МБДОУ  д/с  № 1</a:t>
            </a:r>
            <a:endParaRPr lang="ru-RU" sz="2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26" name="Picture 2" descr="http://www.prikolnianekdot.ru/web/gifnovi/113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324" y="4956050"/>
            <a:ext cx="2290575" cy="177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mayli.ru/data/smiles/komputeri-109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975" y="4285399"/>
            <a:ext cx="1109780" cy="951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Музыка востока – Для презентации (наверное) (www.petamusic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77410" y="384409"/>
            <a:ext cx="426659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2A5A06"/>
                </a:solidFill>
                <a:latin typeface="times new roman" panose="02020603050405020304" pitchFamily="18" charset="0"/>
              </a:rPr>
              <a:t>Сказки Н.М. Карамзина «Прекрасная царевна и счастливый Карла», «Дремучий лес» и «Илья Муромец» малоизвестны среди детской и взрослой аудитории, не издавались отдельным изданием и не иллюстрировались.</a:t>
            </a:r>
            <a:endParaRPr lang="ru-RU" sz="2400" b="1" i="1" dirty="0">
              <a:solidFill>
                <a:srgbClr val="2A5A06"/>
              </a:solidFill>
            </a:endParaRPr>
          </a:p>
        </p:txBody>
      </p:sp>
      <p:pic>
        <p:nvPicPr>
          <p:cNvPr id="7" name="Рисунок 6" descr="http://thanlwintimes.org/photo/56b678f1944c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486" y="222195"/>
            <a:ext cx="1772285" cy="2723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andronum.com/images-6/6763-karamzin-nikolay-mihaylovich-prekrasnaya-tsarevna-i-schastliviy-karla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652" y="222195"/>
            <a:ext cx="1708150" cy="273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://doc4web.ru/uploads/files/44/43264/hello_html_662d5b08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723" y="4053348"/>
            <a:ext cx="4550395" cy="2429223"/>
          </a:xfrm>
          <a:prstGeom prst="rect">
            <a:avLst/>
          </a:prstGeom>
          <a:noFill/>
          <a:ln w="38100">
            <a:solidFill>
              <a:srgbClr val="000099"/>
            </a:solidFill>
          </a:ln>
        </p:spPr>
      </p:pic>
      <p:pic>
        <p:nvPicPr>
          <p:cNvPr id="10" name="Рисунок 9" descr="http://www.bookin.org.ru/book/876472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538" y="2723515"/>
            <a:ext cx="1733550" cy="2544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http://sstu.syzran.ru/html/biblioteka/ris/555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60" y="4844091"/>
            <a:ext cx="4165648" cy="191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http://kaverin.ru/img/bibliocalendar/8277.jp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72"/>
          <a:stretch/>
        </p:blipFill>
        <p:spPr bwMode="auto">
          <a:xfrm>
            <a:off x="224136" y="2693723"/>
            <a:ext cx="1628582" cy="229057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6618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3555" y="69490"/>
            <a:ext cx="8854988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2800" b="1" i="1" dirty="0" smtClean="0">
                <a:ln/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детей с произведениями Н. М. Карамзина</a:t>
            </a:r>
            <a:endParaRPr lang="ru-RU" sz="2800" b="1" i="1" dirty="0">
              <a:ln/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6260" y="640394"/>
            <a:ext cx="51919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Знакомить с произведениями Н. М. Карамзина мы начали с экскурсии в детскую библиотеку. Где нас познакомили с литературой и творчеством, подобрали книги, которые мы взяли для чтения.</a:t>
            </a:r>
            <a:endParaRPr lang="ru-RU" b="1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G:\DCIM\101MSDCF\DSC0269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655" y="3883190"/>
            <a:ext cx="3012440" cy="2259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G:\DCIM\101MSDCF\DSC0274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168" y="710215"/>
            <a:ext cx="3000375" cy="2249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kar2_2016_2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165" y="3479150"/>
            <a:ext cx="2190750" cy="287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kar1_2016_2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41" y="3640588"/>
            <a:ext cx="2190750" cy="28670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296260" y="2202618"/>
            <a:ext cx="56152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b="1" i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М. Карамзин </a:t>
            </a:r>
            <a:r>
              <a:rPr lang="ru-RU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внес большой вклад в развитие русской детской литературы. Он был замечательным детским писателем, сыгравшим значительную роль в истории детской </a:t>
            </a:r>
            <a:r>
              <a:rPr lang="ru-RU" b="1" i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литературы.</a:t>
            </a:r>
            <a:endParaRPr lang="ru-RU" b="1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15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8720" y="374900"/>
            <a:ext cx="687172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90500" algn="ctr"/>
            <a:r>
              <a:rPr lang="ru-RU" b="1" i="1" dirty="0">
                <a:solidFill>
                  <a:srgbClr val="000099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Культ дружбы и нежных чувств, внимание к окружающему и природе, повышенный интерес к переживаниям и внутреннему миру человека, его земным радостям – всё это характерно для Карамзина как основоположника сентиментального направления и делает его произведения интересными и близкими детям и юношеству.</a:t>
            </a:r>
          </a:p>
          <a:p>
            <a:pPr indent="190500" algn="ctr"/>
            <a:r>
              <a:rPr lang="ru-RU" b="1" i="1" dirty="0">
                <a:solidFill>
                  <a:srgbClr val="000099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В творчестве Н.М. Карамзина нет такой книги, которая была бы недоступна или нежелательна для детского и юношеского чтения.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2603140"/>
            <a:ext cx="396118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8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сказке </a:t>
            </a:r>
            <a:r>
              <a:rPr lang="ru-RU" sz="2400" b="1" i="1" dirty="0">
                <a:solidFill>
                  <a:srgbClr val="2A5A0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“Прекрасная царевна и Счастливый Карла” </a:t>
            </a:r>
            <a:r>
              <a:rPr lang="ru-RU" b="1" i="1" dirty="0">
                <a:solidFill>
                  <a:srgbClr val="8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главной является тема любви и свободного выбора. Прекрасная царевна полюбила “безобразного придворного” Карлу, и ради этой любви она готова пожертвовать всем. В сказке происходят чудесные превращения: безобразное становится прекрасным благодаря победе добрых сил над злыми. Добро порождает красоту, </a:t>
            </a:r>
            <a:r>
              <a:rPr lang="ru-RU" b="1" i="1" dirty="0" smtClean="0">
                <a:solidFill>
                  <a:srgbClr val="8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</a:p>
          <a:p>
            <a:pPr algn="ctr"/>
            <a:r>
              <a:rPr lang="ru-RU" b="1" i="1" dirty="0" smtClean="0">
                <a:solidFill>
                  <a:srgbClr val="8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</a:t>
            </a:r>
            <a:r>
              <a:rPr lang="ru-RU" b="1" i="1" dirty="0">
                <a:solidFill>
                  <a:srgbClr val="80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красота – добро.  </a:t>
            </a:r>
            <a:endParaRPr lang="ru-RU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21697" y="3121070"/>
            <a:ext cx="3350360" cy="3451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ru-RU" b="1" i="1" dirty="0">
                <a:solidFill>
                  <a:srgbClr val="00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Наибольший интерес представляет </a:t>
            </a:r>
            <a:r>
              <a:rPr lang="ru-RU" b="1" i="1" dirty="0" smtClean="0">
                <a:solidFill>
                  <a:srgbClr val="00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прозаическая сказка</a:t>
            </a:r>
            <a:r>
              <a:rPr lang="ru-RU" b="1" i="1" dirty="0">
                <a:solidFill>
                  <a:srgbClr val="00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400" b="1" i="1" dirty="0">
                <a:solidFill>
                  <a:srgbClr val="8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“Дремучий лес”</a:t>
            </a:r>
            <a:r>
              <a:rPr lang="ru-RU" sz="2400" b="1" i="1" dirty="0">
                <a:solidFill>
                  <a:srgbClr val="00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b="1" i="1" dirty="0">
                <a:solidFill>
                  <a:srgbClr val="00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в которой сказочные образы и события убеждают детей не бояться леса, любить природу, наслаждаться её красотою и её дарами. В подзаголовке автор указывает, что это “сказка для детей, сочинённая в один день”.</a:t>
            </a:r>
            <a:r>
              <a:rPr lang="ru-RU" b="1" dirty="0">
                <a:solidFill>
                  <a:srgbClr val="0099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b="1" dirty="0">
              <a:solidFill>
                <a:srgbClr val="0099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://reader-mania.ru/img/ps/21391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50" y="69490"/>
            <a:ext cx="1905000" cy="253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www.bookin.org.ru/book/18173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180" y="3529102"/>
            <a:ext cx="1760517" cy="2752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183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16457" y="222195"/>
            <a:ext cx="5583987" cy="329320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9580" algn="ctr">
              <a:spcAft>
                <a:spcPts val="800"/>
              </a:spcAft>
            </a:pPr>
            <a:r>
              <a:rPr lang="ru-RU" sz="2000" b="1" i="1" dirty="0" smtClean="0">
                <a:ln/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Произведение</a:t>
            </a:r>
            <a:r>
              <a:rPr lang="ru-RU" sz="2000" b="1" i="1" dirty="0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400" b="1" i="1" dirty="0" smtClean="0">
                <a:ln/>
                <a:solidFill>
                  <a:srgbClr val="FF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“Илья Муромец”</a:t>
            </a:r>
            <a:r>
              <a:rPr lang="ru-RU" sz="2000" b="1" i="1" dirty="0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000" b="1" i="1" dirty="0" smtClean="0">
                <a:ln/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названо богатырской сказкой. В ней рисуется поэтическая картина природы, создаётся образ Ильи Муромца, непохожего на былинного богатыря, а лишь частично напоминающего его. Главный герой показан не в сражениях с врагами родины, а в общении с очаровательной красавицей в рыцарских доспехах. Мы не знаем, чем заканчивается эта сказка, так как она не была закончена. </a:t>
            </a:r>
            <a:endParaRPr lang="ru-RU" sz="2000" b="1" i="1" dirty="0">
              <a:ln/>
              <a:solidFill>
                <a:srgbClr val="0000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http://fashionblogeu.info/photo/56b3caecc27b1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4" t="10547" r="52078" b="13940"/>
          <a:stretch/>
        </p:blipFill>
        <p:spPr bwMode="auto">
          <a:xfrm>
            <a:off x="555236" y="680310"/>
            <a:ext cx="2642419" cy="3574251"/>
          </a:xfrm>
          <a:prstGeom prst="flowChartDocument">
            <a:avLst/>
          </a:prstGeom>
          <a:noFill/>
          <a:ln w="57150">
            <a:solidFill>
              <a:srgbClr val="FF33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97122" y="4497935"/>
            <a:ext cx="3206805" cy="20005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400" b="1" i="1" dirty="0" smtClean="0">
                <a:ln/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Илья Муромец</a:t>
            </a:r>
          </a:p>
          <a:p>
            <a:pPr algn="ctr"/>
            <a:r>
              <a:rPr lang="ru-RU" sz="2000" b="1" i="1" dirty="0" smtClean="0">
                <a:ln/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спокойный, мужественный, суровый,</a:t>
            </a:r>
          </a:p>
          <a:p>
            <a:pPr algn="ctr"/>
            <a:r>
              <a:rPr lang="ru-RU" sz="2000" b="1" i="1" dirty="0" smtClean="0">
                <a:ln/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Самый сильный из богатырей, символ крестьянской мудрости.</a:t>
            </a:r>
            <a:endParaRPr lang="ru-RU" sz="2000" b="1" i="1" dirty="0">
              <a:ln/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http://www.gamer.ru/system/attached_images/images/000/265/035/normal/bogatyrs_1898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180" y="3609000"/>
            <a:ext cx="4407937" cy="3026701"/>
          </a:xfrm>
          <a:prstGeom prst="round2DiagRect">
            <a:avLst/>
          </a:prstGeom>
          <a:noFill/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26760029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:\DCIM\101MSDCF\DSC0224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" t="6584" r="5254" b="2425"/>
          <a:stretch/>
        </p:blipFill>
        <p:spPr bwMode="auto">
          <a:xfrm>
            <a:off x="5946345" y="3123590"/>
            <a:ext cx="2901395" cy="2115820"/>
          </a:xfrm>
          <a:prstGeom prst="round2DiagRect">
            <a:avLst/>
          </a:prstGeom>
          <a:noFill/>
          <a:ln w="3810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8965" y="374900"/>
            <a:ext cx="8093365" cy="6117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группе мы более подробно познакомились со сказками</a:t>
            </a:r>
          </a:p>
          <a:p>
            <a:pPr algn="ctr"/>
            <a:r>
              <a:rPr lang="ru-RU" sz="16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Карамзина и провели НОД по богатырской сказке «Илья Муромец»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b="1" i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 внимательно слушали </a:t>
            </a:r>
            <a:r>
              <a:rPr lang="ru-RU" sz="1600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затем </a:t>
            </a:r>
            <a:r>
              <a:rPr lang="ru-RU" sz="1600" b="1" i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ответили </a:t>
            </a:r>
            <a:r>
              <a:rPr lang="ru-RU" sz="1600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несколько вопросов: какое военное снаряжение будет упоминаться в тексте и сколько всего предметов</a:t>
            </a:r>
            <a:r>
              <a:rPr lang="ru-RU" sz="1600" b="1" i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1600" b="1" i="1" dirty="0">
              <a:solidFill>
                <a:srgbClr val="0000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2A5A0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…“Кто на статном соловом коне,</a:t>
            </a:r>
            <a:endParaRPr lang="ru-RU" sz="1600" dirty="0">
              <a:solidFill>
                <a:srgbClr val="2A5A0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2A5A0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чёрный щит, держа в одной руке,</a:t>
            </a:r>
            <a:endParaRPr lang="ru-RU" sz="1600" dirty="0">
              <a:solidFill>
                <a:srgbClr val="2A5A0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2A5A0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в другой копьё булатное,</a:t>
            </a:r>
            <a:endParaRPr lang="ru-RU" sz="1600" dirty="0">
              <a:solidFill>
                <a:srgbClr val="2A5A0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2A5A0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едет по лугу, как грозный царь?</a:t>
            </a:r>
            <a:endParaRPr lang="ru-RU" sz="1600" dirty="0">
              <a:solidFill>
                <a:srgbClr val="2A5A0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2A5A0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главе его пернатый шлем</a:t>
            </a:r>
            <a:endParaRPr lang="ru-RU" sz="1600" dirty="0">
              <a:solidFill>
                <a:srgbClr val="2A5A0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2A5A0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золотою, светлой бляхою;</a:t>
            </a:r>
            <a:endParaRPr lang="ru-RU" sz="1600" dirty="0">
              <a:solidFill>
                <a:srgbClr val="2A5A0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2A5A0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бедре его тяжёлый меч;</a:t>
            </a:r>
            <a:endParaRPr lang="ru-RU" sz="1600" dirty="0">
              <a:solidFill>
                <a:srgbClr val="2A5A0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2A5A0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латы, солнцем освещённые,</a:t>
            </a:r>
            <a:endParaRPr lang="ru-RU" sz="1600" dirty="0">
              <a:solidFill>
                <a:srgbClr val="2A5A0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2A5A0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сыплют искры и огнём горят.</a:t>
            </a:r>
            <a:endParaRPr lang="ru-RU" sz="1600" dirty="0">
              <a:solidFill>
                <a:srgbClr val="2A5A0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2A5A0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Кто сей витязь, богатырь младой?</a:t>
            </a:r>
            <a:endParaRPr lang="ru-RU" sz="1600" dirty="0">
              <a:solidFill>
                <a:srgbClr val="2A5A0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2A5A0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 подобен маю красному:</a:t>
            </a:r>
            <a:endParaRPr lang="ru-RU" sz="1600" dirty="0">
              <a:solidFill>
                <a:srgbClr val="2A5A0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2A5A0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розы алые с лилиями</a:t>
            </a:r>
            <a:endParaRPr lang="ru-RU" sz="1600" dirty="0">
              <a:solidFill>
                <a:srgbClr val="2A5A0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2A5A0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расцветают на лице его.</a:t>
            </a:r>
            <a:endParaRPr lang="ru-RU" sz="1600" dirty="0">
              <a:solidFill>
                <a:srgbClr val="2A5A0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2A5A0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 подобен мирту нежному:</a:t>
            </a:r>
            <a:endParaRPr lang="ru-RU" sz="1600" dirty="0">
              <a:solidFill>
                <a:srgbClr val="2A5A0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2A5A0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тонок, прям и величав собой.</a:t>
            </a:r>
            <a:endParaRPr lang="ru-RU" sz="1600" dirty="0">
              <a:solidFill>
                <a:srgbClr val="2A5A0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2A5A0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Взор его быстрей орлиного</a:t>
            </a:r>
            <a:endParaRPr lang="ru-RU" sz="1600" dirty="0">
              <a:solidFill>
                <a:srgbClr val="2A5A0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2A5A0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светлее ясна месяца.</a:t>
            </a:r>
            <a:endParaRPr lang="ru-RU" sz="1600" dirty="0">
              <a:solidFill>
                <a:srgbClr val="2A5A0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2A5A0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Кто сей рыцарь? – Илья Муромец</a:t>
            </a:r>
            <a:r>
              <a:rPr lang="ru-RU" sz="1600" dirty="0" smtClean="0">
                <a:solidFill>
                  <a:srgbClr val="2A5A0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”…</a:t>
            </a:r>
            <a:endParaRPr lang="ru-RU" sz="1600" dirty="0">
              <a:solidFill>
                <a:srgbClr val="2A5A0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8" descr="http://essay911.org/uploads/posts/2011-03/1301044950_kniga800x6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60" y="2360065"/>
            <a:ext cx="2583965" cy="311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54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3555" y="527605"/>
            <a:ext cx="8856890" cy="2940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ru-RU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 с </a:t>
            </a:r>
            <a:r>
              <a:rPr lang="ru-RU" b="1" i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детьми </a:t>
            </a:r>
            <a:r>
              <a:rPr lang="ru-RU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определили снаряжение Ильи Муромца, а </a:t>
            </a:r>
            <a:r>
              <a:rPr lang="ru-RU" b="1" i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затем я загадала им </a:t>
            </a:r>
            <a:r>
              <a:rPr lang="ru-RU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загадки про его оружие и доспехи, которые упоминались в тексте:</a:t>
            </a:r>
            <a:endParaRPr lang="ru-RU" b="1" i="1" dirty="0">
              <a:solidFill>
                <a:srgbClr val="0000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</a:pPr>
            <a:r>
              <a:rPr lang="ru-RU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- Чтоб грудь защитить от ударов врага, уж вы это знаете наверняка, на левой руке у героя висит тяжелый, блестящий и кругленький… (Щит)</a:t>
            </a:r>
            <a:endParaRPr lang="ru-RU" b="1" i="1" dirty="0">
              <a:solidFill>
                <a:srgbClr val="0000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</a:pPr>
            <a:r>
              <a:rPr lang="ru-RU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- Оружие – это не просто поднять, не просто поднять и в руке удержать. Снести им легко было голову с плеч… Ну, что, догадались? Конечно же… (Меч)</a:t>
            </a:r>
            <a:endParaRPr lang="ru-RU" b="1" i="1" dirty="0">
              <a:solidFill>
                <a:srgbClr val="0000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</a:pPr>
            <a:r>
              <a:rPr lang="ru-RU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- Железная шапка с острым концом, а спереди клюв навис над лицом. (Шлем)</a:t>
            </a:r>
            <a:endParaRPr lang="ru-RU" b="1" i="1" dirty="0">
              <a:solidFill>
                <a:srgbClr val="0000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</a:pPr>
            <a:r>
              <a:rPr lang="ru-RU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- Рубашку такую не вяжут, не шьют, ее из колечек железных плетут. (Кольчуга</a:t>
            </a:r>
            <a:r>
              <a:rPr lang="ru-RU" b="1" i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)?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i="1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предложила </a:t>
            </a:r>
            <a:r>
              <a:rPr lang="ru-RU" b="1" i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нарисовать </a:t>
            </a:r>
            <a:r>
              <a:rPr lang="ru-RU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рисунки по сказке Н.М. Карамзина «Илья Муромец ».    </a:t>
            </a:r>
            <a:endParaRPr lang="ru-RU" b="1" i="1" dirty="0">
              <a:solidFill>
                <a:srgbClr val="0000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endParaRPr lang="ru-RU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https://3.bp.blogspot.com/-cLyNPqyxBmU/V6DFpUprh3I/AAAAAAAACC0/n9dNV5-tZGI1Adm7-_v_9B8bSkU6j6hswCLcB/s320/IMG_20160802_154836.jpg">
            <a:hlinkClick r:id="rId2"/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8333" r="4687"/>
          <a:stretch/>
        </p:blipFill>
        <p:spPr bwMode="auto">
          <a:xfrm>
            <a:off x="5946345" y="3892401"/>
            <a:ext cx="2901395" cy="2400910"/>
          </a:xfrm>
          <a:prstGeom prst="round2SameRect">
            <a:avLst/>
          </a:prstGeom>
          <a:noFill/>
          <a:ln w="38100">
            <a:solidFill>
              <a:srgbClr val="000099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https://3.bp.blogspot.com/-sUb9MaOO7yc/V6DFnkOkSmI/AAAAAAAACCs/RErz2i9jKDcn78F1Q8zg8D4n2R3H8fqKgCLcB/s320/IMG_20160802_154804.jpg">
            <a:hlinkClick r:id="rId4"/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8" t="2916" r="2187" b="5833"/>
          <a:stretch/>
        </p:blipFill>
        <p:spPr bwMode="auto">
          <a:xfrm>
            <a:off x="296259" y="3892401"/>
            <a:ext cx="2901395" cy="2386099"/>
          </a:xfrm>
          <a:prstGeom prst="round2SameRect">
            <a:avLst/>
          </a:prstGeom>
          <a:noFill/>
          <a:ln w="38100">
            <a:solidFill>
              <a:srgbClr val="000099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https://1.bp.blogspot.com/-tGY6vUfjqdc/V6DFmQ-QnKI/AAAAAAAACCk/Mj95N6mi0O0KNQOxUbyYfHpaM9Xub56HgCLcB/s320/IMG_20160802_154725.jpg">
            <a:hlinkClick r:id="rId6"/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5312" r="6666"/>
          <a:stretch/>
        </p:blipFill>
        <p:spPr bwMode="auto">
          <a:xfrm>
            <a:off x="3562558" y="3437054"/>
            <a:ext cx="2038350" cy="28860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1465765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2490" y="222195"/>
            <a:ext cx="763067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Перед ознакомлением с произведениями Н. М. Карамзина я поставила ряд задач.</a:t>
            </a:r>
          </a:p>
          <a:p>
            <a:r>
              <a:rPr lang="ru-RU" sz="16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</a:t>
            </a:r>
            <a:r>
              <a:rPr lang="ru-RU" sz="1600" b="1" i="1" u="sng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b="1" i="1" u="sng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мероприятия: </a:t>
            </a:r>
            <a:r>
              <a:rPr lang="ru-RU" sz="1600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познакомиться с биографией и творчеством Н. М. Карамзина</a:t>
            </a:r>
          </a:p>
          <a:p>
            <a:r>
              <a:rPr lang="ru-RU" sz="1600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Задачи:</a:t>
            </a:r>
          </a:p>
          <a:p>
            <a:r>
              <a:rPr lang="ru-RU" sz="1600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образовательные:</a:t>
            </a:r>
          </a:p>
          <a:p>
            <a:r>
              <a:rPr lang="ru-RU" sz="1600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 кратко ознакомить учеников с биографией и творчеством Н</a:t>
            </a:r>
            <a:r>
              <a:rPr lang="ru-RU" sz="1600" b="1" i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М. Карамзина</a:t>
            </a:r>
            <a:r>
              <a:rPr lang="ru-RU" sz="1600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r>
              <a:rPr lang="ru-RU" sz="1600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научить знанию о творческом наследии Николая Михайловича Карамзина.</a:t>
            </a:r>
          </a:p>
          <a:p>
            <a:r>
              <a:rPr lang="ru-RU" sz="1600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развивающие:</a:t>
            </a:r>
          </a:p>
          <a:p>
            <a:r>
              <a:rPr lang="ru-RU" sz="1600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 способствовать развитию критического мышления, интереса к истории, литературе;</a:t>
            </a:r>
          </a:p>
          <a:p>
            <a:r>
              <a:rPr lang="ru-RU" sz="1600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 развить логическое мышление, внимание, речь.</a:t>
            </a:r>
          </a:p>
          <a:p>
            <a:r>
              <a:rPr lang="ru-RU" sz="1600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воспитательные:</a:t>
            </a:r>
          </a:p>
          <a:p>
            <a:r>
              <a:rPr lang="ru-RU" sz="1600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способствовать воспитанию чувства ответственности, любви к русской литературе и истории;</a:t>
            </a:r>
          </a:p>
          <a:p>
            <a:r>
              <a:rPr lang="ru-RU" sz="1600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способствовать воспитанию духовно развитой личности, формированию гуманистического мировоззрения</a:t>
            </a:r>
          </a:p>
          <a:p>
            <a:r>
              <a:rPr lang="ru-RU" sz="1600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Предварительная подготовка к мероприятию, оформление доски, книги, презентация.</a:t>
            </a:r>
          </a:p>
          <a:p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Оборудование:</a:t>
            </a:r>
            <a:r>
              <a:rPr lang="ru-RU" sz="1600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компьютер; мультимедийный проектор; презентация </a:t>
            </a:r>
            <a:r>
              <a:rPr lang="ru-RU" sz="1600" b="1" i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Microsoft</a:t>
            </a:r>
            <a:r>
              <a:rPr lang="ru-RU" sz="1600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b="1" i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Power</a:t>
            </a:r>
            <a:r>
              <a:rPr lang="ru-RU" sz="1600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b="1" i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Point</a:t>
            </a:r>
            <a:r>
              <a:rPr lang="ru-RU" sz="1600" b="1" i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ru-RU" sz="1600" b="1" i="1" dirty="0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Так же мы посмотрели мультимедийную сказку по повести «Бедная Лиза»</a:t>
            </a:r>
            <a:endParaRPr lang="ru-RU" sz="1600" b="1" i="1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 descr="http://veselajashkola.ru/wp-content/uploads/2011/10/shkolnye_kartinki_41.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985" y="5140482"/>
            <a:ext cx="1832460" cy="171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moraptal-bikbai.ucoz.ru/_ld/0/1712409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015" y="5374779"/>
            <a:ext cx="1679755" cy="148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http://img-fotki.yandex.ru/get/4100/sve70928518.18f/0_1affb_3797e548_GIFL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35" y="474056"/>
            <a:ext cx="71437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img-fotki.yandex.ru/get/4100/sve70928518.18f/0_1affb_3797e548_GIFL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75" y="2478241"/>
            <a:ext cx="71437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://img-fotki.yandex.ru/get/4100/sve70928518.18f/0_1affb_3797e548_GIFL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35" y="4482427"/>
            <a:ext cx="71437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625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711" y="148650"/>
            <a:ext cx="649845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Карамзиным написана сентиментальная повесть «Бедная Лиза»; исторические повести - «Наталья, боярская дочь», «Марфа – посадница, или покорение Новгорода». Путевые записки «Письма русского путешественника». </a:t>
            </a:r>
            <a:endParaRPr lang="ru-RU" b="1" i="1" dirty="0" smtClean="0">
              <a:solidFill>
                <a:srgbClr val="0000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Особое место в творчестве Карамзина занимают письма, посвященные Франции – «Остров </a:t>
            </a:r>
            <a:r>
              <a:rPr lang="ru-RU" b="1" i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Борнгольм</a:t>
            </a:r>
            <a:r>
              <a:rPr lang="ru-RU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и «</a:t>
            </a:r>
            <a:r>
              <a:rPr lang="ru-RU" b="1" i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Сиерра</a:t>
            </a:r>
            <a:r>
              <a:rPr lang="ru-RU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Морена». Как поэтичны стихотворения «Осень», «Волга», «Молитва о дожде» и др. Им написана автобиографическая повесть «Рыцарь нашего времени», сказки.</a:t>
            </a:r>
          </a:p>
          <a:p>
            <a:pPr>
              <a:spcAft>
                <a:spcPts val="0"/>
              </a:spcAft>
            </a:pPr>
            <a:r>
              <a:rPr lang="ru-RU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 наиболее популярными все-таки стали повести «Бедная Лиза» и «Наталья, боярская дочь», написанные в стиле сентиментализма</a:t>
            </a:r>
            <a:r>
              <a:rPr lang="ru-RU" b="1" i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i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http://www.chtivo.ru/getpic3d/16775388/350/1613073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7" t="8857" r="13429" b="1714"/>
          <a:stretch/>
        </p:blipFill>
        <p:spPr bwMode="auto">
          <a:xfrm>
            <a:off x="6973184" y="74398"/>
            <a:ext cx="1985165" cy="21686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http://chehov-service.ru/forums/imgs/86617754-bednaya-liza-kniga-skachat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847" y="3257616"/>
            <a:ext cx="1565106" cy="2181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Интересные факты из жизни Карамзина Николая Михайловича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90" y="3921672"/>
            <a:ext cx="3776121" cy="21169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99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867176" y="5528057"/>
            <a:ext cx="49982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черта в характере Лизы – чувствительность, умение преданно любить. Она максимальна приближена к природе, к её началам.</a:t>
            </a:r>
          </a:p>
        </p:txBody>
      </p:sp>
      <p:pic>
        <p:nvPicPr>
          <p:cNvPr id="7" name="Рисунок 6" descr="http://project.orenlib.ru/litmap/up/person/book/karamzin/karamzin_natalya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337" y="2333977"/>
            <a:ext cx="1621053" cy="242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6" descr="http://curse.umi.ru/images/cms/data/per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411" y="3392237"/>
            <a:ext cx="1667735" cy="195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032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4130" y="69490"/>
            <a:ext cx="5955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дальнейшем по знакомству с творчеством Карамзина запланирована викторина с детьми по сказкам.</a:t>
            </a:r>
            <a:endParaRPr lang="ru-RU" b="1" i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32209" y="727999"/>
            <a:ext cx="732069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Какие вы знаете произведения Карамзина, написанные для детей? (Карамзин написал три сказки: две прозаические – «Прекрасная царевна и счастливый Карла» (1792), «Дремучий лес» (1795); одну стихотворную – «Илья </a:t>
            </a:r>
            <a:r>
              <a:rPr lang="ru-RU" sz="16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Муромец» </a:t>
            </a:r>
            <a:r>
              <a:rPr lang="ru-RU" sz="16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(1795).</a:t>
            </a:r>
          </a:p>
          <a:p>
            <a:pPr>
              <a:spcAft>
                <a:spcPts val="0"/>
              </a:spcAft>
            </a:pPr>
            <a:r>
              <a:rPr lang="ru-RU" sz="16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Кто из героев сказок Карамзина «хорошо играл на арфе и гитаре, пел трогательные песни своего сочинения и мог прекрасным образом оживлять полотно и бумагу»? (Горбун Карла).</a:t>
            </a:r>
          </a:p>
          <a:p>
            <a:pPr>
              <a:spcAft>
                <a:spcPts val="0"/>
              </a:spcAft>
            </a:pPr>
            <a:r>
              <a:rPr lang="ru-RU" sz="16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Сколько подвигов совершает Илья Муромец в одноименной сказке? (Один).</a:t>
            </a:r>
          </a:p>
          <a:p>
            <a:pPr>
              <a:spcAft>
                <a:spcPts val="0"/>
              </a:spcAft>
            </a:pPr>
            <a:r>
              <a:rPr lang="ru-RU" sz="16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В какой сказке Карамзина мы встречается с Черномором? («Илья Муромец»).</a:t>
            </a:r>
          </a:p>
          <a:p>
            <a:pPr>
              <a:spcAft>
                <a:spcPts val="0"/>
              </a:spcAft>
            </a:pPr>
            <a:r>
              <a:rPr lang="ru-RU" sz="16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5.Как удается Илье Муромцу избавить красавицу от долгого сна и разрушить «очарование злого хитрого волшебника Черномора»? (Илья Муромец прикосновением перстня разрушает сон красавицы и тем самым уничтожает «заклинание Черномора ненавистника»).</a:t>
            </a:r>
          </a:p>
          <a:p>
            <a:pPr>
              <a:spcAft>
                <a:spcPts val="0"/>
              </a:spcAft>
            </a:pPr>
            <a:r>
              <a:rPr lang="ru-RU" sz="16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В чем необычность сказки «Дремучий лес»? (Эту сказку Карамзин сочинил за один день на следующие заданные слова: балкон, лес, шар, хижина, лошадь, луг, малиновый куст, дуб, </a:t>
            </a:r>
            <a:r>
              <a:rPr lang="ru-RU" sz="16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Оссиан</a:t>
            </a:r>
            <a:r>
              <a:rPr lang="ru-RU" sz="16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источник, гроб, музыка).</a:t>
            </a:r>
          </a:p>
          <a:p>
            <a:pPr>
              <a:spcAft>
                <a:spcPts val="0"/>
              </a:spcAft>
            </a:pPr>
            <a:r>
              <a:rPr lang="ru-RU" sz="16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 А как должны были располагаться эти слова в сказке? (Все слова надлежало поместить в сказке одно за другим, в котором они были заданы</a:t>
            </a:r>
            <a:r>
              <a:rPr lang="ru-RU" sz="16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1600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2" descr="http://xn--80adfxbwaceb.xn--p1ai/attachments/Image/3ff9470aa33a_1.png?template=gener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870" y="5003352"/>
            <a:ext cx="2137870" cy="185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http://sch6-nov.narod.ru/Images/4tec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55" y="5133922"/>
            <a:ext cx="1832460" cy="167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img-fotki.yandex.ru/get/4100/sve70928518.18f/0_1affb_3797e548_GIFL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59" y="527605"/>
            <a:ext cx="71437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://img-fotki.yandex.ru/get/4100/sve70928518.18f/0_1affb_3797e548_GIFL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01" y="2054655"/>
            <a:ext cx="71437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://img-fotki.yandex.ru/get/4100/sve70928518.18f/0_1affb_3797e548_GIFL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85" y="3606872"/>
            <a:ext cx="71437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779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sstu.syzran.ru/html/biblioteka/ris/555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015" y="5666483"/>
            <a:ext cx="2595985" cy="119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irliua.primordial.org.ua/wp-content/uploads/2011/12/p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299" y="195181"/>
            <a:ext cx="123825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curse.umi.ru/images/cms/data/per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4" y="316830"/>
            <a:ext cx="1667735" cy="195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374" y="2330225"/>
            <a:ext cx="747052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 Почему люди в сказке «Дремучий лес» боялись ходить в лес? (Люди боялись ходить в лес, т.к. там жили лишь дикие звери да злой волшебник, кум и друг адского </a:t>
            </a:r>
            <a:r>
              <a:rPr lang="ru-RU" sz="14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Велзевула</a:t>
            </a:r>
            <a:r>
              <a:rPr lang="ru-RU" sz="1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lvl="0"/>
            <a:r>
              <a:rPr lang="ru-RU" sz="1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9. Кто такой </a:t>
            </a:r>
            <a:r>
              <a:rPr lang="ru-RU" sz="14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Велзевул</a:t>
            </a:r>
            <a:r>
              <a:rPr lang="ru-RU" sz="1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(Дьявол, сатана в христианских представлениях; «князь бесов»).</a:t>
            </a:r>
          </a:p>
          <a:p>
            <a:pPr lvl="0"/>
            <a:r>
              <a:rPr lang="ru-RU" sz="1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10.Что из себя представляло чудовище, живущее в дремучем лесу? («… когда поселяне издали смотрели на лес, расхаживало между деревьями какое-то чудовище, наравне с высокими соснами, и огненными глазами своими освещало все вокруг себя саженей на сто…»).</a:t>
            </a:r>
          </a:p>
          <a:p>
            <a:pPr lvl="0"/>
            <a:r>
              <a:rPr lang="ru-RU" sz="1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11. Почему герой сказки отправился в дремучий лес?</a:t>
            </a:r>
          </a:p>
          <a:p>
            <a:pPr lvl="0"/>
            <a:r>
              <a:rPr lang="ru-RU" sz="1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(Юноша отправился в дремучий лес на поиски счастья).</a:t>
            </a:r>
          </a:p>
          <a:p>
            <a:pPr lvl="0"/>
            <a:r>
              <a:rPr lang="ru-RU" sz="1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12.Кого юноша встретил в лесу? (Прекрасную девушку, похожую на ангела, и наконец-то женился).</a:t>
            </a:r>
          </a:p>
          <a:p>
            <a:pPr lvl="0"/>
            <a:r>
              <a:rPr lang="ru-RU" sz="1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 Как вы думаете, в чем смысл сказки Карамзина? (Сказка учит добру, смелости. Чтобы вырваться из страшного, дремучего леса, в котором живет человечество, необходимо, считает писатель, найти внутри этого леса «зеленый луг», который научит нас любви и святой дружбе. Нужно только суметь воспитать в себе такие качества как доброту, храбрость, желание помогать людям, в трудные минуты жизни не унывать, проявлять милосердие ко всему живущему на свете.)</a:t>
            </a:r>
          </a:p>
          <a:p>
            <a:pPr lvl="0"/>
            <a:r>
              <a:rPr lang="ru-RU" sz="1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14. Какая идея, по вашему мнению, объединяет все сказки Николая Михайловича Карамзина?</a:t>
            </a:r>
          </a:p>
          <a:p>
            <a:pPr lvl="0"/>
            <a:r>
              <a:rPr lang="ru-RU" sz="1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(Быть счастливым можно только тогда, когда делаешь людям добро.).</a:t>
            </a:r>
          </a:p>
        </p:txBody>
      </p:sp>
      <p:pic>
        <p:nvPicPr>
          <p:cNvPr id="7" name="Picture 10" descr="http://img-fotki.yandex.ru/get/4100/sve70928518.18f/0_1affb_3797e548_GIFL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467" y="582142"/>
            <a:ext cx="71437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://img-fotki.yandex.ru/get/4100/sve70928518.18f/0_1affb_3797e548_GIFL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516" y="582142"/>
            <a:ext cx="71437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://img-fotki.yandex.ru/get/4100/sve70928518.18f/0_1affb_3797e548_GIFL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540" y="582143"/>
            <a:ext cx="71437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://img-fotki.yandex.ru/get/4100/sve70928518.18f/0_1affb_3797e548_GIFL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508" y="3720071"/>
            <a:ext cx="71437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img-fotki.yandex.ru/get/4100/sve70928518.18f/0_1affb_3797e548_GIFL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762" y="2054654"/>
            <a:ext cx="71437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440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6014" y="374900"/>
            <a:ext cx="687172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  </a:t>
            </a:r>
            <a:r>
              <a:rPr lang="ru-RU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i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воспитание у детей патриотических взглядов и </a:t>
            </a:r>
            <a:r>
              <a:rPr lang="ru-RU" b="1" i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lvl="0"/>
            <a:r>
              <a:rPr lang="ru-RU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убеждений</a:t>
            </a:r>
            <a:r>
              <a:rPr lang="ru-RU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уважения к культурному и историческому </a:t>
            </a:r>
            <a:r>
              <a:rPr lang="ru-RU" b="1" i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/>
            <a:r>
              <a:rPr lang="ru-RU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наследию </a:t>
            </a:r>
            <a:r>
              <a:rPr lang="ru-RU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 и родного края</a:t>
            </a:r>
            <a:r>
              <a:rPr lang="ru-RU" b="1" i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i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i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i="1" u="sng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b="1" i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с историческим творчеством </a:t>
            </a:r>
            <a:r>
              <a:rPr lang="ru-RU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Н.М. </a:t>
            </a:r>
            <a:r>
              <a:rPr lang="ru-RU" b="1" i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Карамзина;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b="1" i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</a:t>
            </a:r>
            <a:r>
              <a:rPr lang="ru-RU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 и уважение к историческому прошлому и к культуре своей страны, бережно относится к традициям </a:t>
            </a:r>
            <a:r>
              <a:rPr lang="ru-RU" b="1" i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России; 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b="1" i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познавательный интерес детей формировать </a:t>
            </a:r>
            <a:r>
              <a:rPr lang="ru-RU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коммуникативную </a:t>
            </a:r>
            <a:r>
              <a:rPr lang="ru-RU" b="1" i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культуру;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b="1" i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Расширить </a:t>
            </a:r>
            <a:r>
              <a:rPr lang="ru-RU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углубить знания по русской литературе и </a:t>
            </a:r>
            <a:r>
              <a:rPr lang="ru-RU" b="1" i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культуре;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b="1" i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</a:t>
            </a:r>
            <a:r>
              <a:rPr lang="ru-RU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духовно-нравственные и патриотические качества личности</a:t>
            </a:r>
            <a:r>
              <a:rPr lang="ru-RU" b="1" i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b="1" i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</a:t>
            </a:r>
            <a:r>
              <a:rPr lang="ru-RU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чувства гордости за </a:t>
            </a:r>
            <a:r>
              <a:rPr lang="ru-RU" b="1" i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Родину;</a:t>
            </a:r>
            <a:endParaRPr lang="ru-RU" b="1" i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b="1" i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Осознавать значимость </a:t>
            </a:r>
            <a:r>
              <a:rPr lang="ru-RU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наследия родного края в общей судьбе народов России</a:t>
            </a:r>
            <a:r>
              <a:rPr lang="ru-RU" b="1" i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i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0" descr="http://cs311228.vk.me/v311228359/71f5/KOvE0dFW1y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20558"/>
          <a:stretch/>
        </p:blipFill>
        <p:spPr bwMode="auto">
          <a:xfrm>
            <a:off x="3655770" y="4956050"/>
            <a:ext cx="3817625" cy="177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24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img-fotki.yandex.ru/get/9153/181450557.8e/0_afe31_2994cc4b_orig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293" y="4570980"/>
            <a:ext cx="1683720" cy="216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13646" y="169326"/>
            <a:ext cx="51523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800000"/>
                </a:solidFill>
                <a:latin typeface="Monotype Corsiva" panose="03010101010201010101" pitchFamily="66" charset="0"/>
              </a:rPr>
              <a:t>Произведения Н. М. Карамзина</a:t>
            </a:r>
            <a:endParaRPr lang="ru-RU" sz="3200" b="1" dirty="0">
              <a:solidFill>
                <a:srgbClr val="8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" name="Рисунок 6" descr="http://www.knigograd.com.ua/images/detailed/3213269179804f17295c5a6a3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73" y="220399"/>
            <a:ext cx="1624640" cy="2050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andronum.com/images-6/6772-karamzin-nikolay-mihaylovich-moya-ispoved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41" y="222195"/>
            <a:ext cx="1433195" cy="2293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://andronum.com/images-6/6778-karamzin-nikolay-mihaylovich-genriada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230" y="969088"/>
            <a:ext cx="1410335" cy="225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://andronum.com/images-6/6780-karamzin-nikolay-mihaylovich-emiliya-galotti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66" y="2818180"/>
            <a:ext cx="1380515" cy="2136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://andronum.com/images-6/6781-karamzin-nikolay-mihaylovich-chuvstvitelniy-i-holodniy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326" y="969088"/>
            <a:ext cx="1371710" cy="2075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://www.knigograd.com.ua/images/detailed/8d5770cbda5c92a7fa389cfcc7c1cf5e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504" y="1095604"/>
            <a:ext cx="1624890" cy="2278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://andronum.com/images-6/6769-karamzin-nikolay-mihaylovich-o-lyubvi-k-otechestvu-i-narodnoy-gordosti.jpg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652" y="3762096"/>
            <a:ext cx="1420964" cy="2119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://alef-center.ru/win/images/marfa-posadnitsa-audiokniga-slushat-onlayn-54151-small.jpg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6"/>
          <a:stretch/>
        </p:blipFill>
        <p:spPr bwMode="auto">
          <a:xfrm>
            <a:off x="3489336" y="4018143"/>
            <a:ext cx="1666875" cy="1905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 descr="http://andronum.com/images-6/6773-karamzin-nikolay-mihaylovich-melodor-k-filaletu.jpg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976" y="3794001"/>
            <a:ext cx="1322896" cy="2119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4" descr="http://miranimacii.ru/_ph/23/1/963687723.jpg?1415905374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78" y="5108755"/>
            <a:ext cx="1905000" cy="16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jcover-1226148355"/>
          <p:cNvPicPr>
            <a:picLocks noChangeAspect="1" noChangeArrowheads="1"/>
          </p:cNvPicPr>
          <p:nvPr/>
        </p:nvPicPr>
        <p:blipFill rotWithShape="1">
          <a:blip r:embed="rId14"/>
          <a:srcRect l="17490" r="17128" b="1104"/>
          <a:stretch/>
        </p:blipFill>
        <p:spPr bwMode="auto">
          <a:xfrm>
            <a:off x="7034607" y="2310626"/>
            <a:ext cx="1342714" cy="2260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5721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miranimacii.ru/_ph/23/1/963687723.jpg?141590537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78" y="5108755"/>
            <a:ext cx="1905000" cy="16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900igr.net/up/datai/146156/0004-005-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549" y="4798907"/>
            <a:ext cx="1725848" cy="193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http://andronum.com/images-6/6771-karamzin-nikolay-mihaylovich-nechto-o-naukah-iskusstvah-i-prosveshchenii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813" y="2492017"/>
            <a:ext cx="1563320" cy="2443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://kaverin.ru/img/bibliocalendar/nikolaj_karamzin_pisma_russkogo_puteshestvennika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723" y="529688"/>
            <a:ext cx="142875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://andronum.com/images-6/6757-karamzin-nikolay-mihaylovich-zapiska-o-drevney-i-novoy-rossii-v-ee-politicheskom-i-grazhdanskom-otnosheniyah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222" y="155241"/>
            <a:ext cx="1392555" cy="222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://andronum.com/images-6/6779-karamzin-nikolay-mihaylovich-evgeniy-i-yuliya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070" y="3890769"/>
            <a:ext cx="1654810" cy="243597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-619970" y="525625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82" name="Picture 10" descr="http://img-fotki.yandex.ru/get/4100/sve70928518.18f/0_1affb_3797e548_GIFL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592" y="233960"/>
            <a:ext cx="1038497" cy="173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Новый ри_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807313" y="3627481"/>
            <a:ext cx="3646115" cy="2449905"/>
          </a:xfrm>
          <a:prstGeom prst="rect">
            <a:avLst/>
          </a:prstGeom>
          <a:noFill/>
          <a:ln w="38100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79289" y="102182"/>
            <a:ext cx="5671531" cy="3672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16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Произведения Карамзина</a:t>
            </a:r>
            <a:endParaRPr lang="ru-RU" sz="1600" b="1" i="1" u="sng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1400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* «Евгений и Юлия», повесть (1789)</a:t>
            </a:r>
            <a:endParaRPr lang="ru-RU" sz="1400" b="1" i="1" dirty="0">
              <a:solidFill>
                <a:srgbClr val="0000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1400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* «Письма русского путешественника» (1791-1792)</a:t>
            </a:r>
            <a:endParaRPr lang="ru-RU" sz="1400" b="1" i="1" dirty="0">
              <a:solidFill>
                <a:srgbClr val="0000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1400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* «Бедная Лиза», повесть (1792)</a:t>
            </a:r>
            <a:endParaRPr lang="ru-RU" sz="1400" b="1" i="1" dirty="0">
              <a:solidFill>
                <a:srgbClr val="0000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1400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* «Наталья, боярская дочь», повесть (1792)</a:t>
            </a:r>
            <a:endParaRPr lang="ru-RU" sz="1400" b="1" i="1" dirty="0">
              <a:solidFill>
                <a:srgbClr val="0000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1400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* «Прекрасная царевна и счастливый карла» (1792)</a:t>
            </a:r>
            <a:endParaRPr lang="ru-RU" sz="1400" b="1" i="1" dirty="0">
              <a:solidFill>
                <a:srgbClr val="0000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1400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* «</a:t>
            </a:r>
            <a:r>
              <a:rPr lang="ru-RU" sz="1400" b="1" i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Сиерра</a:t>
            </a:r>
            <a:r>
              <a:rPr lang="ru-RU" sz="1400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-Морена», повесть (1793)</a:t>
            </a:r>
            <a:endParaRPr lang="ru-RU" sz="1400" b="1" i="1" dirty="0">
              <a:solidFill>
                <a:srgbClr val="0000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1400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400" b="1" i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«</a:t>
            </a:r>
            <a:r>
              <a:rPr lang="ru-RU" sz="1400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400" b="1" i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стров</a:t>
            </a:r>
            <a:r>
              <a:rPr lang="ru-RU" sz="1400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Борнгольм</a:t>
            </a:r>
            <a:r>
              <a:rPr lang="ru-RU" sz="1400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(1793</a:t>
            </a:r>
            <a:r>
              <a:rPr lang="ru-RU" sz="1400" b="1" i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1400" b="1" i="1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* </a:t>
            </a:r>
            <a:r>
              <a:rPr lang="ru-RU" sz="1400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«Дремучий лес» (</a:t>
            </a:r>
            <a:r>
              <a:rPr lang="ru-RU" sz="1400" b="1" i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1795)</a:t>
            </a:r>
          </a:p>
          <a:p>
            <a:pPr lvl="0"/>
            <a:r>
              <a:rPr lang="ru-RU" sz="1400" b="1" i="1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ru-RU" sz="1400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ru-RU" sz="1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Илья Муромец» (1795</a:t>
            </a:r>
            <a:r>
              <a:rPr lang="ru-RU" sz="1400" b="1" i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400" b="1" i="1" dirty="0">
              <a:solidFill>
                <a:srgbClr val="0000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1400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* «Юлия» (1796)</a:t>
            </a:r>
            <a:endParaRPr lang="ru-RU" sz="1400" b="1" i="1" dirty="0">
              <a:solidFill>
                <a:srgbClr val="0000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1400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* «Марфа-посадница, или Покорение </a:t>
            </a:r>
            <a:r>
              <a:rPr lang="ru-RU" sz="1400" b="1" i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Новагорода</a:t>
            </a:r>
            <a:r>
              <a:rPr lang="ru-RU" sz="1400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повесть (1802)</a:t>
            </a:r>
            <a:endParaRPr lang="ru-RU" sz="1400" b="1" i="1" dirty="0">
              <a:solidFill>
                <a:srgbClr val="0000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1400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* «Моя исповедь», письмо к издателю журнала (1802)</a:t>
            </a:r>
            <a:endParaRPr lang="ru-RU" sz="1400" b="1" i="1" dirty="0">
              <a:solidFill>
                <a:srgbClr val="0000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1400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* «Чувствительный и холодный» (1803)</a:t>
            </a:r>
            <a:endParaRPr lang="ru-RU" sz="1400" b="1" i="1" dirty="0">
              <a:solidFill>
                <a:srgbClr val="0000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1400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* «Рыцарь нашего времени» (1803)</a:t>
            </a:r>
            <a:endParaRPr lang="ru-RU" sz="1400" b="1" i="1" dirty="0">
              <a:solidFill>
                <a:srgbClr val="0000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1400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* «Осень»</a:t>
            </a:r>
            <a:endParaRPr lang="ru-RU" sz="1400" b="1" i="1" dirty="0">
              <a:solidFill>
                <a:srgbClr val="000099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84" name="Picture 12" descr="http://img-fotki.yandex.ru/get/4100/sve70928518.18f/0_1affb_3797e548_GIFL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6" y="3857303"/>
            <a:ext cx="977265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img-fotki.yandex.ru/get/4100/sve70928518.18f/0_1affb_3797e548_GIFL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999" y="2181655"/>
            <a:ext cx="1005389" cy="167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01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2801" y="527605"/>
            <a:ext cx="8618969" cy="6016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9900"/>
                </a:solidFill>
                <a:latin typeface="Monotype Corsiva" panose="03010101010201010101" pitchFamily="66" charset="0"/>
              </a:rPr>
              <a:t>Список </a:t>
            </a:r>
            <a:r>
              <a:rPr lang="ru-RU" sz="3600" b="1" dirty="0" smtClean="0">
                <a:solidFill>
                  <a:srgbClr val="009900"/>
                </a:solidFill>
                <a:latin typeface="Monotype Corsiva" panose="03010101010201010101" pitchFamily="66" charset="0"/>
              </a:rPr>
              <a:t>литературы</a:t>
            </a:r>
          </a:p>
          <a:p>
            <a:pPr marL="342900" lvl="0" indent="-342900">
              <a:lnSpc>
                <a:spcPct val="107000"/>
              </a:lnSpc>
              <a:spcBef>
                <a:spcPts val="225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ru-RU" b="1" i="1" dirty="0" smtClean="0">
                <a:solidFill>
                  <a:srgbClr val="CC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Берков</a:t>
            </a:r>
            <a:r>
              <a:rPr lang="ru-RU" b="1" i="1" dirty="0">
                <a:solidFill>
                  <a:srgbClr val="CC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П.Н. История русской журналистики 18 века. - М.-Л., 1952.</a:t>
            </a:r>
            <a:endParaRPr lang="ru-RU" sz="2400" b="1" i="1" dirty="0">
              <a:solidFill>
                <a:srgbClr val="CC006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225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ru-RU" b="1" i="1" dirty="0" smtClean="0">
                <a:solidFill>
                  <a:srgbClr val="CC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Детская </a:t>
            </a:r>
            <a:r>
              <a:rPr lang="ru-RU" b="1" i="1" dirty="0">
                <a:solidFill>
                  <a:srgbClr val="CC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литература: учебное пособие; под ред. </a:t>
            </a:r>
            <a:r>
              <a:rPr lang="ru-RU" b="1" i="1" dirty="0" err="1">
                <a:solidFill>
                  <a:srgbClr val="CC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С.М.Николаева</a:t>
            </a:r>
            <a:r>
              <a:rPr lang="ru-RU" b="1" i="1" dirty="0">
                <a:solidFill>
                  <a:srgbClr val="CC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М</a:t>
            </a:r>
            <a:r>
              <a:rPr lang="ru-RU" b="1" i="1" dirty="0" smtClean="0">
                <a:solidFill>
                  <a:srgbClr val="CC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.: Просвещение</a:t>
            </a:r>
            <a:r>
              <a:rPr lang="ru-RU" b="1" i="1" dirty="0">
                <a:solidFill>
                  <a:srgbClr val="CC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1991.</a:t>
            </a:r>
            <a:endParaRPr lang="ru-RU" sz="2400" b="1" i="1" dirty="0">
              <a:solidFill>
                <a:srgbClr val="CC006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225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ru-RU" b="1" i="1" dirty="0" smtClean="0">
                <a:solidFill>
                  <a:srgbClr val="CC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Западов</a:t>
            </a:r>
            <a:r>
              <a:rPr lang="ru-RU" b="1" i="1" dirty="0">
                <a:solidFill>
                  <a:srgbClr val="CC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А.В. Русская журналистика 18 века. - М.: Наука, 1964.</a:t>
            </a:r>
            <a:endParaRPr lang="ru-RU" sz="2400" b="1" i="1" dirty="0">
              <a:solidFill>
                <a:srgbClr val="CC006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225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ru-RU" b="1" i="1" dirty="0" smtClean="0">
                <a:solidFill>
                  <a:srgbClr val="CC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Карамзин </a:t>
            </a:r>
            <a:r>
              <a:rPr lang="ru-RU" b="1" i="1" dirty="0">
                <a:solidFill>
                  <a:srgbClr val="CC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писатель, публицист, историк. - У.: 2006.</a:t>
            </a:r>
            <a:endParaRPr lang="ru-RU" sz="2400" b="1" i="1" dirty="0">
              <a:solidFill>
                <a:srgbClr val="CC006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225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ru-RU" b="1" i="1" dirty="0" smtClean="0">
                <a:solidFill>
                  <a:srgbClr val="CC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Муравьев</a:t>
            </a:r>
            <a:r>
              <a:rPr lang="ru-RU" b="1" i="1" dirty="0">
                <a:solidFill>
                  <a:srgbClr val="CC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В., </a:t>
            </a:r>
            <a:r>
              <a:rPr lang="ru-RU" b="1" i="1" dirty="0" err="1">
                <a:solidFill>
                  <a:srgbClr val="CC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Н.М.Карамзин</a:t>
            </a:r>
            <a:r>
              <a:rPr lang="ru-RU" b="1" i="1" dirty="0">
                <a:solidFill>
                  <a:srgbClr val="CC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- М.: </a:t>
            </a:r>
            <a:r>
              <a:rPr lang="ru-RU" b="1" i="1" dirty="0" err="1">
                <a:solidFill>
                  <a:srgbClr val="CC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Эксмо</a:t>
            </a:r>
            <a:r>
              <a:rPr lang="ru-RU" b="1" i="1" dirty="0">
                <a:solidFill>
                  <a:srgbClr val="CC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2008.</a:t>
            </a:r>
            <a:endParaRPr lang="ru-RU" sz="2400" b="1" i="1" dirty="0">
              <a:solidFill>
                <a:srgbClr val="CC006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225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ru-RU" b="1" i="1" dirty="0" smtClean="0">
                <a:solidFill>
                  <a:srgbClr val="CC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Осетров </a:t>
            </a:r>
            <a:r>
              <a:rPr lang="ru-RU" b="1" i="1" dirty="0">
                <a:solidFill>
                  <a:srgbClr val="CC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Е.И. Три жизни Карамзина. - М., 1998.</a:t>
            </a:r>
            <a:endParaRPr lang="ru-RU" sz="2400" b="1" i="1" dirty="0">
              <a:solidFill>
                <a:srgbClr val="CC0066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225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ru-RU" b="1" i="1" dirty="0" smtClean="0">
                <a:solidFill>
                  <a:srgbClr val="CC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Пирожкова </a:t>
            </a:r>
            <a:r>
              <a:rPr lang="ru-RU" b="1" i="1" dirty="0">
                <a:solidFill>
                  <a:srgbClr val="CC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А. Русская литература и журналистика 18 века. - М.: Изд-во </a:t>
            </a:r>
            <a:r>
              <a:rPr lang="ru-RU" b="1" i="1" dirty="0" err="1">
                <a:solidFill>
                  <a:srgbClr val="CC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Моск</a:t>
            </a:r>
            <a:r>
              <a:rPr lang="ru-RU" b="1" i="1" dirty="0">
                <a:solidFill>
                  <a:srgbClr val="CC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унив., 1978</a:t>
            </a:r>
            <a:r>
              <a:rPr lang="ru-RU" b="1" i="1" dirty="0" smtClean="0">
                <a:solidFill>
                  <a:srgbClr val="CC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ru-RU" b="1" i="1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sz="1600" b="1" i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Карамзин Николай Михайлович (1766 - 1826) // электронный ресурс: </a:t>
            </a:r>
            <a:r>
              <a:rPr lang="ru-RU" sz="1600" b="1" i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http://funeral-spb.narod.ru</a:t>
            </a:r>
            <a:r>
              <a:rPr lang="ru-RU" sz="1600" b="1" i="1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ru-RU" b="1" i="1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1600" b="1" i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Карамзин // Наша история. 100 великих имен. № 13, 2010.</a:t>
            </a:r>
          </a:p>
          <a:p>
            <a:pPr lvl="0" algn="just"/>
            <a:r>
              <a:rPr lang="ru-RU" sz="1600" b="1" i="1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Николай </a:t>
            </a:r>
            <a:r>
              <a:rPr lang="ru-RU" sz="1600" b="1" i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Михайлович Карамзин // электронный ресурс: http://www.hrono.ru.</a:t>
            </a:r>
          </a:p>
          <a:p>
            <a:pPr lvl="0" algn="just"/>
            <a:r>
              <a:rPr lang="ru-RU" sz="1600" b="1" i="1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Николай </a:t>
            </a:r>
            <a:r>
              <a:rPr lang="ru-RU" sz="1600" b="1" i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Карамзин // Наша история. 100 великих имен. № 13, 2010.</a:t>
            </a:r>
          </a:p>
          <a:p>
            <a:pPr lvl="0" algn="just"/>
            <a:r>
              <a:rPr lang="ru-RU" sz="1600" b="1" i="1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Николай </a:t>
            </a:r>
            <a:r>
              <a:rPr lang="ru-RU" sz="1600" b="1" i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Михайлович Карамзин // электронный ресурс: http://www.hrono.ru.</a:t>
            </a:r>
          </a:p>
          <a:p>
            <a:pPr lvl="0" algn="just"/>
            <a:r>
              <a:rPr lang="ru-RU" sz="1600" b="1" i="1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12.Николай </a:t>
            </a:r>
            <a:r>
              <a:rPr lang="ru-RU" sz="1600" b="1" i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Михайлович Карамзин свободная энциклопедия // электронный ресурс: </a:t>
            </a:r>
            <a:r>
              <a:rPr lang="ru-RU" sz="1600" b="1" i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http://ru.wikipedia.org</a:t>
            </a:r>
            <a:r>
              <a:rPr lang="ru-RU" sz="1600" b="1" i="1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i="1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i="1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13.Рожанковская </a:t>
            </a:r>
            <a:r>
              <a:rPr lang="ru-RU" sz="1600" b="1" i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И.И. Судьба одного семейства. Карамзины. Вяземские. СПб, 2008</a:t>
            </a:r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1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07594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dduyt.ru/forum/imgs/560bc9d24c76b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88" y="1977125"/>
            <a:ext cx="2748690" cy="329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dduyt.ru/forum/imgs/560bc9d24c76b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549" y="2464974"/>
            <a:ext cx="2263836" cy="329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485" y="1446217"/>
            <a:ext cx="4185711" cy="3139283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8889" y="4840075"/>
            <a:ext cx="548823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365125" indent="-3651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33"/>
              </a:buClr>
              <a:buSzPct val="80000"/>
              <a:defRPr/>
            </a:pPr>
            <a:r>
              <a:rPr lang="ru-RU" altLang="ru-RU" sz="2400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      </a:t>
            </a:r>
            <a:r>
              <a:rPr lang="ru-RU" altLang="ru-RU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Смерть Карамзина явилась результатом простуды, полученной 14 декабря 1825 года, и 3 июня (22 мая – по ст. ст.) 1826 года он скончался в Санкт-Петербурге.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33"/>
              </a:buClr>
              <a:buSzPct val="80000"/>
              <a:defRPr/>
            </a:pPr>
            <a:r>
              <a:rPr lang="ru-RU" altLang="ru-RU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Похоронен на Тихвинском кладбище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33"/>
              </a:buClr>
              <a:buSzPct val="80000"/>
              <a:defRPr/>
            </a:pPr>
            <a:r>
              <a:rPr lang="ru-RU" altLang="ru-RU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Александро-Невской лавры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023962" y="430554"/>
            <a:ext cx="38932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 1845 году в Симбирске был установлен памятник Николаю Михайловичу. </a:t>
            </a:r>
          </a:p>
        </p:txBody>
      </p:sp>
      <p:pic>
        <p:nvPicPr>
          <p:cNvPr id="14" name="Picture 7" descr="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384" y="4343892"/>
            <a:ext cx="3077206" cy="2342842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6774" y="299074"/>
            <a:ext cx="36067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0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</a:t>
            </a:r>
            <a:r>
              <a:rPr lang="ru-RU" altLang="ru-RU" sz="2000" b="1" i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Н.М.Карамзину</a:t>
            </a:r>
            <a:endParaRPr lang="ru-RU" altLang="ru-RU" sz="2000" b="1" i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0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его книге «История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0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Государства Российского</a:t>
            </a:r>
          </a:p>
        </p:txBody>
      </p:sp>
      <p:pic>
        <p:nvPicPr>
          <p:cNvPr id="8" name="Picture 2" descr="http://dduyt.ru/forum/imgs/560bc9d24c76b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113" y="604646"/>
            <a:ext cx="2748690" cy="329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0_1f4d9_2cebc9fd_-1-X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24" y="1385800"/>
            <a:ext cx="2301085" cy="3454275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dduyt.ru/forum/imgs/560bc9d24c76b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185" y="137257"/>
            <a:ext cx="2748690" cy="329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91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dduyt.ru/forum/imgs/560bc9d24c76b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2" y="2411179"/>
            <a:ext cx="2748690" cy="329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dduyt.ru/forum/imgs/560bc9d24c76b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8" y="272061"/>
            <a:ext cx="2722884" cy="326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dduyt.ru/forum/imgs/560bc9d24c76b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460" y="136399"/>
            <a:ext cx="2383178" cy="285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dduyt.ru/forum/imgs/560bc9d24c76b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958" y="3632123"/>
            <a:ext cx="2721245" cy="326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otvet.imgsmail.ru/download/f52e81696198122aa81838cb075219a2_i-12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819" y="1342417"/>
            <a:ext cx="4877522" cy="155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s://doc4web.ru/uploads/files/75/75562/hello_html_39eb45d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352" y="4645565"/>
            <a:ext cx="2009648" cy="217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dduyt.ru/forum/imgs/560bc9d24c76b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959" y="458992"/>
            <a:ext cx="2748690" cy="329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dduyt.ru/forum/imgs/560bc9d24c76b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825" y="293110"/>
            <a:ext cx="2748690" cy="329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 descr="http://1.bp.blogspot.com/-cs-hl-5vwbc/VCFXkCvIY5I/AAAAAAAAG4c/DmD8rM3YL_M/s1600/%D0%9A%D0%BD%D0%B8%D0%B3%D0%B0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880" y="2856609"/>
            <a:ext cx="4763860" cy="34644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644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34130" y="222195"/>
            <a:ext cx="47475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3600" b="1" i="1" dirty="0" smtClean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C00000"/>
                </a:solidFill>
                <a:latin typeface="Book Antiqua" panose="02040602050305030304" pitchFamily="18" charset="0"/>
                <a:cs typeface="Aparajita" panose="020B0604020202020204" pitchFamily="34" charset="0"/>
              </a:rPr>
              <a:t>Немного  биографии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7283" y="868526"/>
            <a:ext cx="4320480" cy="5509200"/>
          </a:xfrm>
          <a:prstGeom prst="rect">
            <a:avLst/>
          </a:prstGeom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</a:t>
            </a:r>
            <a:r>
              <a:rPr lang="ru-RU" alt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Михайлович              Карамзин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12 декабря 1766 года в Симбирской губернии в дворянской семье. Рано потерял мать. С раннего детства начал читать книги из библиотеки своей матери.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Получил хорошее  домашнее образование: знал                                                                         немецкий, французский, английский, итальянский языки. Учился в дворянском пансионе в Симбирске.</a:t>
            </a:r>
          </a:p>
        </p:txBody>
      </p:sp>
      <p:pic>
        <p:nvPicPr>
          <p:cNvPr id="8" name="Рисунок 7" descr="http://www.people.su/images/aboutbio/item_889_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r="1818" b="5321"/>
          <a:stretch/>
        </p:blipFill>
        <p:spPr bwMode="auto">
          <a:xfrm>
            <a:off x="4483906" y="3577354"/>
            <a:ext cx="4581150" cy="3095400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210592" y="2970885"/>
            <a:ext cx="31277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Усадьба Карамзиных</a:t>
            </a:r>
            <a:endParaRPr lang="ru-RU" sz="28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1" name="Рисунок 10" descr="http://xn----7sbifgan8bfqgf4a.xn--p1ai/d/849099/d/3_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741" y="705765"/>
            <a:ext cx="1679754" cy="24278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330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neosee.ru/origdocs/71/70197/70197_html_56822bc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2242" r="8333" b="3567"/>
          <a:stretch/>
        </p:blipFill>
        <p:spPr bwMode="auto">
          <a:xfrm>
            <a:off x="150387" y="374900"/>
            <a:ext cx="2742853" cy="3839995"/>
          </a:xfrm>
          <a:prstGeom prst="ellipse">
            <a:avLst/>
          </a:prstGeom>
          <a:noFill/>
          <a:ln w="38100">
            <a:solidFill>
              <a:srgbClr val="0000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556319" y="222195"/>
            <a:ext cx="5000625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5125" indent="-365125" algn="ctr" fontAlgn="base">
              <a:spcBef>
                <a:spcPct val="0"/>
              </a:spcBef>
              <a:spcAft>
                <a:spcPct val="0"/>
              </a:spcAft>
              <a:buClr>
                <a:srgbClr val="FF9933"/>
              </a:buClr>
              <a:buSzPct val="80000"/>
              <a:defRPr/>
            </a:pPr>
            <a:r>
              <a:rPr lang="ru-RU" sz="2400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     </a:t>
            </a:r>
            <a:r>
              <a:rPr lang="ru-RU" sz="2400" i="1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14 лет Карамзин был отправлен в Москву в пансион профессора Московского университета </a:t>
            </a:r>
          </a:p>
          <a:p>
            <a:pPr marL="365125" indent="-365125" algn="ctr" fontAlgn="base">
              <a:spcBef>
                <a:spcPct val="0"/>
              </a:spcBef>
              <a:spcAft>
                <a:spcPct val="0"/>
              </a:spcAft>
              <a:buClr>
                <a:srgbClr val="FF9933"/>
              </a:buClr>
              <a:buSzPct val="80000"/>
              <a:defRPr/>
            </a:pPr>
            <a:r>
              <a:rPr lang="ru-RU" sz="2400" i="1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И.М. </a:t>
            </a:r>
            <a:r>
              <a:rPr lang="ru-RU" sz="2400" i="1" dirty="0" err="1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Шадена</a:t>
            </a:r>
            <a:r>
              <a:rPr lang="ru-RU" sz="2400" i="1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в котором учился</a:t>
            </a:r>
          </a:p>
          <a:p>
            <a:pPr marL="365125" indent="-365125" algn="ctr" fontAlgn="base">
              <a:spcBef>
                <a:spcPct val="0"/>
              </a:spcBef>
              <a:spcAft>
                <a:spcPct val="0"/>
              </a:spcAft>
              <a:buClr>
                <a:srgbClr val="FF9933"/>
              </a:buClr>
              <a:buSzPct val="80000"/>
              <a:defRPr/>
            </a:pPr>
            <a:r>
              <a:rPr lang="ru-RU" sz="2400" i="1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с 1775 по 1781 годы. Одновременно посещал лекции в Московском университете </a:t>
            </a:r>
          </a:p>
        </p:txBody>
      </p:sp>
      <p:pic>
        <p:nvPicPr>
          <p:cNvPr id="8" name="Picture 2" descr="C:\Users\q\Desktop\рабочая тетрадь А20-А27 2013\imag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97655" y="3586075"/>
            <a:ext cx="5717955" cy="3052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8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8" descr="http://www.iro48.ru/img/%D0%BA%D0%B0%D1%80%D1%82%D0%B8%D0%BD%D0%BA%D0%B8%20%D0%B1%D0%B5%D1%81%D0%BF%D0%BB%D0%B0%D1%82%D0%BD%D1%8B%D0%B5/books-155185_64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70" y="4650640"/>
            <a:ext cx="2137870" cy="174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633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layer.myshared.ru/27/1302753/slides/slide_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12" t="29081" r="7816" b="6790"/>
          <a:stretch/>
        </p:blipFill>
        <p:spPr bwMode="auto">
          <a:xfrm>
            <a:off x="448965" y="2207360"/>
            <a:ext cx="3206805" cy="4275740"/>
          </a:xfrm>
          <a:prstGeom prst="round2DiagRect">
            <a:avLst/>
          </a:prstGeom>
          <a:noFill/>
          <a:ln w="57150">
            <a:solidFill>
              <a:srgbClr val="0000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035" y="222195"/>
            <a:ext cx="4231556" cy="181588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800" b="1" i="1" dirty="0" smtClean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17 лет Николай Карамзин служил                             в Преображенском полку </a:t>
            </a:r>
          </a:p>
          <a:p>
            <a:pPr algn="ctr"/>
            <a:r>
              <a:rPr lang="ru-RU" sz="2800" b="1" i="1" dirty="0" smtClean="0">
                <a:ln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чине поручика.</a:t>
            </a:r>
            <a:endParaRPr lang="ru-RU" sz="2800" b="1" i="1" dirty="0">
              <a:ln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://player.myshared.ru/27/1302753/slides/slide_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667" b="91000" l="4375" r="43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20" t="28395" r="56545" b="10217"/>
          <a:stretch/>
        </p:blipFill>
        <p:spPr bwMode="auto">
          <a:xfrm>
            <a:off x="6251755" y="208630"/>
            <a:ext cx="2547723" cy="3508326"/>
          </a:xfrm>
          <a:prstGeom prst="ellipse">
            <a:avLst/>
          </a:prstGeom>
          <a:ln w="190500" cap="rnd">
            <a:solidFill>
              <a:srgbClr val="000099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55770" y="3329567"/>
            <a:ext cx="3372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Первое печатное произведение Карамзина 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«Деревянная нога».</a:t>
            </a:r>
            <a:endParaRPr lang="ru-RU" sz="2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http://player.myshared.ru/27/1302753/slides/slide_5.jpg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167" b="90167" l="14750" r="5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20" t="40133" r="39944" b="9022"/>
          <a:stretch/>
        </p:blipFill>
        <p:spPr bwMode="auto">
          <a:xfrm>
            <a:off x="4742677" y="4263382"/>
            <a:ext cx="3018155" cy="25336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1527604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23310" y="222195"/>
            <a:ext cx="7177135" cy="6341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Карамзин также писал и сказки! Ребята, с интересом рассматривая иллюстрации к добрым, мудрым сказкам Николая Михайловича – «Прекрасная царевна и счастливый карла», «Илья Муромец», «Дремучий лес». Яркие, неповторимые, нарисованные юными читателями </a:t>
            </a:r>
            <a:r>
              <a:rPr lang="ru-RU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Аксаковки</a:t>
            </a:r>
            <a: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они так точно передали сказочный колорит, что никого не оставили равнодушными: ни детей, ни взрослых. Ребята увлечённо играли со сказками </a:t>
            </a:r>
            <a:r>
              <a:rPr lang="ru-RU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Н.М.Карамзина</a:t>
            </a:r>
            <a: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соотнося предложенные фрагменты авторского текста с рисунками своих ровесников. Отгадал сказку по описанию – молодец, а не отгадал – приходи в </a:t>
            </a:r>
            <a:r>
              <a:rPr lang="ru-RU" b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Аксаковку</a:t>
            </a:r>
            <a: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 книгой и читай, с наслаждением погружаясь в сказочный мир, созданный классиком. 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может быть радостнее, чем общение с любознательными, пытливыми, вечно ищущими ответы на вопросы, читателями, настоящими и будущими?</a:t>
            </a:r>
            <a:endParaRPr lang="ru-RU" b="1" dirty="0">
              <a:solidFill>
                <a:srgbClr val="0000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Около 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 произведений, адресованных юным читателям, написал и перевёл </a:t>
            </a:r>
            <a: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Николай Михайлович. 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Именно Николай Михайлович, ратуя за то, «чтобы люди младые читать с увлечением могли», стал одним из редакторов первого русского журнала для подростков – «Детское чтение для сердца и разума». В этом издании печатались лучшие произведения писателей-классиков, рассказы о природе, рассказы по истории, рассказы о детях, занятные задачки об окружающем мире</a:t>
            </a:r>
            <a: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b="1" dirty="0">
              <a:solidFill>
                <a:srgbClr val="0000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4" descr="http://smayli.ru/data/smiles/komputeri-10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55" y="4803345"/>
            <a:ext cx="1832460" cy="157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dduyt.ru/forum/imgs/560bc9d24c76b.jp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64740"/>
            <a:ext cx="2748690" cy="329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dduyt.ru/forum/imgs/560bc9d24c76b.jp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800"/>
            <a:ext cx="2748690" cy="329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65459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13251"/>
            <a:ext cx="3101727" cy="4023861"/>
          </a:xfrm>
          <a:prstGeom prst="flowChartDocument">
            <a:avLst/>
          </a:prstGeom>
          <a:noFill/>
          <a:ln w="38100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04871" y="4382934"/>
            <a:ext cx="3683053" cy="2276872"/>
          </a:xfrm>
          <a:prstGeom prst="rect">
            <a:avLst/>
          </a:prstGeom>
          <a:solidFill>
            <a:srgbClr val="99FF66"/>
          </a:solidFill>
          <a:effectLst>
            <a:softEdge rad="127000"/>
          </a:effectLst>
          <a:extLst/>
        </p:spPr>
        <p:txBody>
          <a:bodyPr vert="horz" wrap="square" lIns="91440" tIns="45720" rIns="91440" bIns="45720" rtlCol="0" anchor="ctr">
            <a:noAutofit/>
          </a:bodyPr>
          <a:lstStyle>
            <a:defPPr>
              <a:defRPr lang="ru-RU"/>
            </a:defPPr>
            <a:lvl1pPr defTabSz="457200" eaLnBrk="1" latinLnBrk="0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None/>
              <a:defRPr sz="2000" b="1" i="1" cap="none">
                <a:ln w="3175" cmpd="sng"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cs typeface="Arial" panose="020B060402020202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ctr" fontAlgn="base">
              <a:lnSpc>
                <a:spcPct val="100000"/>
              </a:lnSpc>
              <a:buClr>
                <a:prstClr val="white"/>
              </a:buClr>
            </a:pPr>
            <a:r>
              <a:rPr lang="ru-RU" altLang="ru-RU" sz="1800" dirty="0">
                <a:solidFill>
                  <a:srgbClr val="C00000"/>
                </a:solidFill>
                <a:latin typeface="Arial" panose="020B0604020202020204" pitchFamily="34" charset="0"/>
              </a:rPr>
              <a:t>Хотел писать я </a:t>
            </a:r>
            <a:r>
              <a:rPr lang="ru-RU" altLang="ru-RU" sz="1800" dirty="0" smtClean="0">
                <a:solidFill>
                  <a:srgbClr val="C00000"/>
                </a:solidFill>
                <a:latin typeface="Arial" panose="020B0604020202020204" pitchFamily="34" charset="0"/>
              </a:rPr>
              <a:t>много</a:t>
            </a:r>
            <a:r>
              <a:rPr lang="ru-RU" altLang="ru-RU" sz="1800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800" dirty="0" smtClean="0">
                <a:solidFill>
                  <a:srgbClr val="C00000"/>
                </a:solidFill>
                <a:latin typeface="Arial" panose="020B0604020202020204" pitchFamily="34" charset="0"/>
              </a:rPr>
              <a:t>                          О </a:t>
            </a:r>
            <a:r>
              <a:rPr lang="ru-RU" altLang="ru-RU" sz="1800" dirty="0">
                <a:solidFill>
                  <a:srgbClr val="C00000"/>
                </a:solidFill>
                <a:latin typeface="Arial" panose="020B0604020202020204" pitchFamily="34" charset="0"/>
              </a:rPr>
              <a:t>том, как </a:t>
            </a:r>
            <a:r>
              <a:rPr lang="ru-RU" altLang="ru-RU" sz="1800" dirty="0" smtClean="0">
                <a:solidFill>
                  <a:srgbClr val="C00000"/>
                </a:solidFill>
                <a:latin typeface="Arial" panose="020B0604020202020204" pitchFamily="34" charset="0"/>
              </a:rPr>
              <a:t>человеку</a:t>
            </a:r>
            <a:r>
              <a:rPr lang="ru-RU" altLang="ru-RU" sz="1800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800" dirty="0" smtClean="0">
                <a:solidFill>
                  <a:srgbClr val="C00000"/>
                </a:solidFill>
                <a:latin typeface="Arial" panose="020B0604020202020204" pitchFamily="34" charset="0"/>
              </a:rPr>
              <a:t>                       Себя </a:t>
            </a:r>
            <a:r>
              <a:rPr lang="ru-RU" altLang="ru-RU" sz="1800" dirty="0">
                <a:solidFill>
                  <a:srgbClr val="C00000"/>
                </a:solidFill>
                <a:latin typeface="Arial" panose="020B0604020202020204" pitchFamily="34" charset="0"/>
              </a:rPr>
              <a:t>счастливым </a:t>
            </a:r>
            <a:r>
              <a:rPr lang="ru-RU" altLang="ru-RU" sz="1800" dirty="0" smtClean="0">
                <a:solidFill>
                  <a:srgbClr val="C00000"/>
                </a:solidFill>
                <a:latin typeface="Arial" panose="020B0604020202020204" pitchFamily="34" charset="0"/>
              </a:rPr>
              <a:t>сделать   И </a:t>
            </a:r>
            <a:r>
              <a:rPr lang="ru-RU" altLang="ru-RU" sz="1800" dirty="0">
                <a:solidFill>
                  <a:srgbClr val="C00000"/>
                </a:solidFill>
                <a:latin typeface="Arial" panose="020B0604020202020204" pitchFamily="34" charset="0"/>
              </a:rPr>
              <a:t>мудрым быть в сей жизни.</a:t>
            </a:r>
          </a:p>
          <a:p>
            <a:pPr algn="r" fontAlgn="base">
              <a:lnSpc>
                <a:spcPct val="100000"/>
              </a:lnSpc>
              <a:buClr>
                <a:prstClr val="white"/>
              </a:buClr>
            </a:pPr>
            <a:r>
              <a:rPr lang="ru-RU" altLang="ru-RU" sz="1800" dirty="0" smtClean="0">
                <a:solidFill>
                  <a:srgbClr val="C00000"/>
                </a:solidFill>
                <a:latin typeface="Arial" panose="020B0604020202020204" pitchFamily="34" charset="0"/>
              </a:rPr>
              <a:t>      </a:t>
            </a:r>
            <a:r>
              <a:rPr lang="ru-RU" altLang="ru-RU" sz="1800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Н.М.Карамзин</a:t>
            </a:r>
            <a:endParaRPr lang="ru-RU" altLang="ru-RU" sz="18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42488" y="3655633"/>
            <a:ext cx="3765524" cy="20682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2000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Виссарион Григорьевич Белинский считал: «В России писать для детей первый начал Карамзин, как и много прекрасного начал он писать первый…»</a:t>
            </a:r>
            <a:endParaRPr lang="ru-RU" sz="2000" b="1" i="1" dirty="0">
              <a:solidFill>
                <a:srgbClr val="0000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http://known-name.ru/img/person/386/img113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62575" y="3655633"/>
            <a:ext cx="2228505" cy="300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585564" y="14515"/>
            <a:ext cx="5045068" cy="1035968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Н.М.Карамзин</a:t>
            </a:r>
            <a:r>
              <a:rPr lang="ru-RU" alt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историк, писатель, поэт, журналист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714371" y="1050483"/>
            <a:ext cx="4916261" cy="2241499"/>
          </a:xfrm>
          <a:prstGeom prst="rect">
            <a:avLst/>
          </a:prstGeom>
        </p:spPr>
        <p:txBody>
          <a:bodyPr/>
          <a:lstStyle/>
          <a:p>
            <a:pPr marL="342900" indent="-342900" eaLnBrk="0" fontAlgn="base" hangingPunct="0">
              <a:lnSpc>
                <a:spcPts val="288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ru-RU" sz="2800" b="1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cs typeface="Arial" panose="020B0604020202020204" pitchFamily="34" charset="0"/>
              </a:rPr>
              <a:t>«</a:t>
            </a:r>
            <a:r>
              <a:rPr lang="ru-RU" sz="2400" b="1" dirty="0" smtClean="0">
                <a:solidFill>
                  <a:srgbClr val="993300"/>
                </a:solidFill>
                <a:latin typeface="Monotype Corsiva" pitchFamily="66" charset="0"/>
                <a:cs typeface="Arial" panose="020B0604020202020204" pitchFamily="34" charset="0"/>
              </a:rPr>
              <a:t>Московский журнал»</a:t>
            </a:r>
          </a:p>
          <a:p>
            <a:pPr marL="342900" indent="-342900" eaLnBrk="0" fontAlgn="base" hangingPunct="0">
              <a:lnSpc>
                <a:spcPts val="288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ru-RU" sz="2400" b="1" dirty="0" smtClean="0">
                <a:solidFill>
                  <a:srgbClr val="993300"/>
                </a:solidFill>
                <a:latin typeface="Monotype Corsiva" pitchFamily="66" charset="0"/>
                <a:cs typeface="Arial" panose="020B0604020202020204" pitchFamily="34" charset="0"/>
              </a:rPr>
              <a:t>«Письма русского путешественника»</a:t>
            </a:r>
          </a:p>
          <a:p>
            <a:pPr marL="342900" indent="-342900" eaLnBrk="0" fontAlgn="base" hangingPunct="0">
              <a:lnSpc>
                <a:spcPts val="288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ru-RU" sz="2400" b="1" dirty="0" smtClean="0">
                <a:solidFill>
                  <a:srgbClr val="993300"/>
                </a:solidFill>
                <a:latin typeface="Monotype Corsiva" pitchFamily="66" charset="0"/>
                <a:cs typeface="Arial" panose="020B0604020202020204" pitchFamily="34" charset="0"/>
              </a:rPr>
              <a:t>«Наталья, дочь боярская»</a:t>
            </a:r>
          </a:p>
          <a:p>
            <a:pPr marL="342900" indent="-342900" eaLnBrk="0" fontAlgn="base" hangingPunct="0">
              <a:lnSpc>
                <a:spcPts val="288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ru-RU" sz="2400" b="1" dirty="0" smtClean="0">
                <a:solidFill>
                  <a:srgbClr val="993300"/>
                </a:solidFill>
                <a:latin typeface="Monotype Corsiva" pitchFamily="66" charset="0"/>
                <a:cs typeface="Arial" panose="020B0604020202020204" pitchFamily="34" charset="0"/>
              </a:rPr>
              <a:t>«</a:t>
            </a:r>
            <a:r>
              <a:rPr lang="ru-RU" sz="2400" b="1" dirty="0">
                <a:solidFill>
                  <a:srgbClr val="993300"/>
                </a:solidFill>
                <a:latin typeface="Monotype Corsiva" pitchFamily="66" charset="0"/>
                <a:cs typeface="Arial" panose="020B0604020202020204" pitchFamily="34" charset="0"/>
              </a:rPr>
              <a:t>Бедная Лиза»</a:t>
            </a:r>
          </a:p>
          <a:p>
            <a:pPr marL="342900" indent="-342900" eaLnBrk="0" fontAlgn="base" hangingPunct="0">
              <a:lnSpc>
                <a:spcPts val="288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ru-RU" sz="2400" b="1" dirty="0">
                <a:solidFill>
                  <a:srgbClr val="993300"/>
                </a:solidFill>
                <a:latin typeface="Monotype Corsiva" pitchFamily="66" charset="0"/>
                <a:cs typeface="Arial" panose="020B0604020202020204" pitchFamily="34" charset="0"/>
              </a:rPr>
              <a:t>«История государства Российского»</a:t>
            </a:r>
          </a:p>
        </p:txBody>
      </p:sp>
    </p:spTree>
    <p:extLst>
      <p:ext uri="{BB962C8B-B14F-4D97-AF65-F5344CB8AC3E}">
        <p14:creationId xmlns:p14="http://schemas.microsoft.com/office/powerpoint/2010/main" val="417078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59785" y="646539"/>
            <a:ext cx="5650085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Первым </a:t>
            </a:r>
            <a:r>
              <a:rPr lang="ru-RU" sz="1600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детским журналом в мире был «Лейпцигский еженедельный листок» (1772-1774), издававшийся в Германии. Через три года специальное детское периодическое издание, адресованное детям в основном среднего и старшего возраста, «Детское чтение для сердца и разума» Детский журнал должен был воспитывать добрых граждан, с ранних лет разъяснять юным читателям законы </a:t>
            </a:r>
            <a:r>
              <a:rPr lang="ru-RU" sz="1600" b="1" i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добродетели. </a:t>
            </a:r>
          </a:p>
          <a:p>
            <a:pPr algn="ctr"/>
            <a:r>
              <a:rPr lang="ru-RU" sz="1600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Одним </a:t>
            </a:r>
            <a:r>
              <a:rPr lang="ru-RU" sz="1600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главных персонажей журнала был </a:t>
            </a:r>
            <a:r>
              <a:rPr lang="ru-RU" sz="1600" b="1" i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Добросерд</a:t>
            </a:r>
            <a:r>
              <a:rPr lang="ru-RU" sz="1600" b="1" i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Когда-то </a:t>
            </a:r>
            <a:r>
              <a:rPr lang="ru-RU" sz="1600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 был очень популярен - путешественник и рассказчик, педагог по призванию. В небольших занимательных пьесах </a:t>
            </a:r>
            <a:r>
              <a:rPr lang="ru-RU" sz="1600" b="1" i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Добросерд</a:t>
            </a:r>
            <a:r>
              <a:rPr lang="ru-RU" sz="1600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помогал детям разбираться во многих вопросах. И прежде всего - что такое подлинная добродетель, доброе сердце. </a:t>
            </a:r>
            <a:r>
              <a:rPr lang="ru-RU" sz="1600" b="1" i="1" dirty="0" err="1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Добросерд</a:t>
            </a:r>
            <a:r>
              <a:rPr lang="ru-RU" sz="1600" b="1" i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 природы одарен был красотою души и тела; имел острый разум, тихий нрав и благородную </a:t>
            </a:r>
            <a:r>
              <a:rPr lang="ru-RU" sz="1600" b="1" i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осанку. </a:t>
            </a:r>
          </a:p>
          <a:p>
            <a:pPr algn="ctr"/>
            <a:r>
              <a:rPr lang="ru-RU" sz="1600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Своим </a:t>
            </a:r>
            <a:r>
              <a:rPr lang="ru-RU" sz="1600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творчеством Н</a:t>
            </a:r>
            <a:r>
              <a:rPr lang="ru-RU" sz="1600" b="1" i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М. Карамзин </a:t>
            </a:r>
            <a:r>
              <a:rPr lang="ru-RU" sz="1600" b="1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служил развитию русской культуры, пробудил интерес к детской литературе у широких кругов общества, способствовал воспитанию патриотических и эстетических чувств детей. Творчество Карамзина — важнейший, переломной период в истории детской литературы, который сыграл огромную роль в дальнейшей ее судьбе</a:t>
            </a:r>
            <a:r>
              <a:rPr lang="ru-RU" sz="1600" b="1" i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1" i="1" dirty="0">
              <a:solidFill>
                <a:srgbClr val="0000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4" descr="http://img-fotki.yandex.ru/get/9153/181450557.8e/0_afe31_2994cc4b_orig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524250"/>
            <a:ext cx="25908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http://img-fotki.yandex.ru/get/4100/sve70928518.18f/0_1affb_3797e548_GIFL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386" y="118966"/>
            <a:ext cx="1069790" cy="178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img-fotki.yandex.ru/get/4100/sve70928518.18f/0_1affb_3797e548_GIFL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518212"/>
            <a:ext cx="1203623" cy="200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://img-fotki.yandex.ru/get/4100/sve70928518.18f/0_1affb_3797e548_GIFL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913" y="2207360"/>
            <a:ext cx="1203623" cy="200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9305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129822" y="374900"/>
            <a:ext cx="494111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Карамзин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ввел в русский язык множество новых слов-неологизмов: «благотворительность», «влюбленность», «вольнодумство», «достопримечательность», «ответственность», «подозрительность», «промышленность», «утонченность», «первоклассный», «человечный», так и варваризмов: «тротуар», «кучер». Также он одним из первых начал использовать букву </a:t>
            </a: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Ё.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1796 году, в первой книжке издаваемого Карамзиным стихотворного альманаха «Аониды» с буквой «Ё» и были напечатаны слова «зарёю», «</a:t>
            </a:r>
            <a:r>
              <a:rPr lang="ru-RU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орёлъ</a:t>
            </a: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мотылёкъ</a:t>
            </a: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«слёзы», а также первый глагол «</a:t>
            </a:r>
            <a:r>
              <a:rPr lang="ru-RU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потёкъ</a:t>
            </a: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3660" y="3055182"/>
            <a:ext cx="397280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b="1" i="1" dirty="0" smtClean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Карамзин </a:t>
            </a:r>
            <a:r>
              <a:rPr lang="ru-RU" b="1" i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стал первым русским профессиональным литератором, он принимал участие в создании журналов («Московский журнал», «Вестник Европы»), в которых публиковал не только произведения российских и западноевропейских авторов, но и собственные произведения. </a:t>
            </a:r>
            <a:r>
              <a:rPr lang="ru-RU" b="1" i="1" dirty="0" smtClean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</a:t>
            </a:r>
            <a:r>
              <a:rPr lang="ru-RU" b="1" i="1" u="sng" dirty="0" smtClean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Публикация</a:t>
            </a:r>
            <a:r>
              <a:rPr lang="ru-RU" b="1" i="1" dirty="0" smtClean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008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«Бедной Лизы» и «Писем русского путешественника» принесли ему всероссийское признание и известность.</a:t>
            </a:r>
            <a:endParaRPr lang="ru-RU" b="1" i="1" dirty="0">
              <a:solidFill>
                <a:srgbClr val="008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Карамзин один из первых начал использовать букву Ё 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3" y="222195"/>
            <a:ext cx="3855365" cy="2738042"/>
          </a:xfrm>
          <a:prstGeom prst="rect">
            <a:avLst/>
          </a:prstGeom>
          <a:noFill/>
          <a:ln w="38100">
            <a:solidFill>
              <a:srgbClr val="000099"/>
            </a:solidFill>
          </a:ln>
        </p:spPr>
      </p:pic>
      <p:pic>
        <p:nvPicPr>
          <p:cNvPr id="2050" name="Picture 2" descr="http://player.myshared.ru/27/1302753/slides/slide_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0" t="47831" r="5170" b="9417"/>
          <a:stretch/>
        </p:blipFill>
        <p:spPr bwMode="auto">
          <a:xfrm>
            <a:off x="3969147" y="4571428"/>
            <a:ext cx="5017273" cy="2139700"/>
          </a:xfrm>
          <a:prstGeom prst="rect">
            <a:avLst/>
          </a:prstGeom>
          <a:noFill/>
          <a:ln w="38100">
            <a:solidFill>
              <a:srgbClr val="00009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696570"/>
      </p:ext>
    </p:extLst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2377</TotalTime>
  <Words>2145</Words>
  <Application>Microsoft Office PowerPoint</Application>
  <PresentationFormat>Экран (4:3)</PresentationFormat>
  <Paragraphs>160</Paragraphs>
  <Slides>24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3" baseType="lpstr">
      <vt:lpstr>Aparajita</vt:lpstr>
      <vt:lpstr>Arial</vt:lpstr>
      <vt:lpstr>Book Antiqua</vt:lpstr>
      <vt:lpstr>Calibri</vt:lpstr>
      <vt:lpstr>Monotype Corsiva</vt:lpstr>
      <vt:lpstr>Times New Roman</vt:lpstr>
      <vt:lpstr>Times New Roman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Компьютер</cp:lastModifiedBy>
  <cp:revision>90</cp:revision>
  <dcterms:created xsi:type="dcterms:W3CDTF">2013-08-21T19:17:07Z</dcterms:created>
  <dcterms:modified xsi:type="dcterms:W3CDTF">2016-12-06T11:01:41Z</dcterms:modified>
</cp:coreProperties>
</file>